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0243463" cy="42806938"/>
  <p:notesSz cx="6858000" cy="9144000"/>
  <p:defaultTextStyle>
    <a:defPPr>
      <a:defRPr lang="fr-FR"/>
    </a:defPPr>
    <a:lvl1pPr marL="0" algn="l" defTabSz="3506358" rtl="0" eaLnBrk="1" latinLnBrk="0" hangingPunct="1">
      <a:defRPr sz="6902" kern="1200">
        <a:solidFill>
          <a:schemeClr val="tx1"/>
        </a:solidFill>
        <a:latin typeface="+mn-lt"/>
        <a:ea typeface="+mn-ea"/>
        <a:cs typeface="+mn-cs"/>
      </a:defRPr>
    </a:lvl1pPr>
    <a:lvl2pPr marL="1753179" algn="l" defTabSz="3506358" rtl="0" eaLnBrk="1" latinLnBrk="0" hangingPunct="1">
      <a:defRPr sz="6902" kern="1200">
        <a:solidFill>
          <a:schemeClr val="tx1"/>
        </a:solidFill>
        <a:latin typeface="+mn-lt"/>
        <a:ea typeface="+mn-ea"/>
        <a:cs typeface="+mn-cs"/>
      </a:defRPr>
    </a:lvl2pPr>
    <a:lvl3pPr marL="3506358" algn="l" defTabSz="3506358" rtl="0" eaLnBrk="1" latinLnBrk="0" hangingPunct="1">
      <a:defRPr sz="6902" kern="1200">
        <a:solidFill>
          <a:schemeClr val="tx1"/>
        </a:solidFill>
        <a:latin typeface="+mn-lt"/>
        <a:ea typeface="+mn-ea"/>
        <a:cs typeface="+mn-cs"/>
      </a:defRPr>
    </a:lvl3pPr>
    <a:lvl4pPr marL="5259537" algn="l" defTabSz="3506358" rtl="0" eaLnBrk="1" latinLnBrk="0" hangingPunct="1">
      <a:defRPr sz="6902" kern="1200">
        <a:solidFill>
          <a:schemeClr val="tx1"/>
        </a:solidFill>
        <a:latin typeface="+mn-lt"/>
        <a:ea typeface="+mn-ea"/>
        <a:cs typeface="+mn-cs"/>
      </a:defRPr>
    </a:lvl4pPr>
    <a:lvl5pPr marL="7012716" algn="l" defTabSz="3506358" rtl="0" eaLnBrk="1" latinLnBrk="0" hangingPunct="1">
      <a:defRPr sz="6902" kern="1200">
        <a:solidFill>
          <a:schemeClr val="tx1"/>
        </a:solidFill>
        <a:latin typeface="+mn-lt"/>
        <a:ea typeface="+mn-ea"/>
        <a:cs typeface="+mn-cs"/>
      </a:defRPr>
    </a:lvl5pPr>
    <a:lvl6pPr marL="8765896" algn="l" defTabSz="3506358" rtl="0" eaLnBrk="1" latinLnBrk="0" hangingPunct="1">
      <a:defRPr sz="6902" kern="1200">
        <a:solidFill>
          <a:schemeClr val="tx1"/>
        </a:solidFill>
        <a:latin typeface="+mn-lt"/>
        <a:ea typeface="+mn-ea"/>
        <a:cs typeface="+mn-cs"/>
      </a:defRPr>
    </a:lvl6pPr>
    <a:lvl7pPr marL="10519075" algn="l" defTabSz="3506358" rtl="0" eaLnBrk="1" latinLnBrk="0" hangingPunct="1">
      <a:defRPr sz="6902" kern="1200">
        <a:solidFill>
          <a:schemeClr val="tx1"/>
        </a:solidFill>
        <a:latin typeface="+mn-lt"/>
        <a:ea typeface="+mn-ea"/>
        <a:cs typeface="+mn-cs"/>
      </a:defRPr>
    </a:lvl7pPr>
    <a:lvl8pPr marL="12272254" algn="l" defTabSz="3506358" rtl="0" eaLnBrk="1" latinLnBrk="0" hangingPunct="1">
      <a:defRPr sz="6902" kern="1200">
        <a:solidFill>
          <a:schemeClr val="tx1"/>
        </a:solidFill>
        <a:latin typeface="+mn-lt"/>
        <a:ea typeface="+mn-ea"/>
        <a:cs typeface="+mn-cs"/>
      </a:defRPr>
    </a:lvl8pPr>
    <a:lvl9pPr marL="14025433" algn="l" defTabSz="3506358" rtl="0" eaLnBrk="1" latinLnBrk="0" hangingPunct="1">
      <a:defRPr sz="690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676"/>
    <p:restoredTop sz="94674"/>
  </p:normalViewPr>
  <p:slideViewPr>
    <p:cSldViewPr snapToGrid="0" snapToObjects="1">
      <p:cViewPr>
        <p:scale>
          <a:sx n="31" d="100"/>
          <a:sy n="31" d="100"/>
        </p:scale>
        <p:origin x="1752" y="-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 21">
            <a:extLst>
              <a:ext uri="{FF2B5EF4-FFF2-40B4-BE49-F238E27FC236}">
                <a16:creationId xmlns:a16="http://schemas.microsoft.com/office/drawing/2014/main" id="{8A73EEE0-D323-0545-96AD-DC89D024E9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8561"/>
            <a:ext cx="30243463" cy="427698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89317" y="5778525"/>
            <a:ext cx="26238594" cy="1902435"/>
          </a:xfrm>
        </p:spPr>
        <p:txBody>
          <a:bodyPr anchor="b">
            <a:normAutofit/>
          </a:bodyPr>
          <a:lstStyle>
            <a:lvl1pPr algn="l">
              <a:defRPr sz="11500" b="0" i="0" baseline="0">
                <a:latin typeface="Arial Narrow" panose="020B0604020202020204" pitchFamily="34" charset="0"/>
              </a:defRPr>
            </a:lvl1pPr>
          </a:lstStyle>
          <a:p>
            <a:r>
              <a:rPr lang="fr-FR" dirty="0"/>
              <a:t>Titre du projet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 rot="19690118">
            <a:off x="2915428" y="14314915"/>
            <a:ext cx="22682597" cy="4399805"/>
          </a:xfrm>
        </p:spPr>
        <p:txBody>
          <a:bodyPr/>
          <a:lstStyle>
            <a:lvl1pPr marL="0" indent="0" algn="ctr">
              <a:buNone/>
              <a:defRPr sz="7938" baseline="0">
                <a:latin typeface="Arial" panose="020B0604020202020204" pitchFamily="34" charset="0"/>
              </a:defRPr>
            </a:lvl1pPr>
            <a:lvl2pPr marL="1512189" indent="0" algn="ctr">
              <a:buNone/>
              <a:defRPr sz="6615"/>
            </a:lvl2pPr>
            <a:lvl3pPr marL="3024378" indent="0" algn="ctr">
              <a:buNone/>
              <a:defRPr sz="5954"/>
            </a:lvl3pPr>
            <a:lvl4pPr marL="4536567" indent="0" algn="ctr">
              <a:buNone/>
              <a:defRPr sz="5292"/>
            </a:lvl4pPr>
            <a:lvl5pPr marL="6048756" indent="0" algn="ctr">
              <a:buNone/>
              <a:defRPr sz="5292"/>
            </a:lvl5pPr>
            <a:lvl6pPr marL="7560945" indent="0" algn="ctr">
              <a:buNone/>
              <a:defRPr sz="5292"/>
            </a:lvl6pPr>
            <a:lvl7pPr marL="9073134" indent="0" algn="ctr">
              <a:buNone/>
              <a:defRPr sz="5292"/>
            </a:lvl7pPr>
            <a:lvl8pPr marL="10585323" indent="0" algn="ctr">
              <a:buNone/>
              <a:defRPr sz="5292"/>
            </a:lvl8pPr>
            <a:lvl9pPr marL="12097512" indent="0" algn="ctr">
              <a:buNone/>
              <a:defRPr sz="5292"/>
            </a:lvl9pPr>
          </a:lstStyle>
          <a:p>
            <a:r>
              <a:rPr lang="fr-CH" sz="8000" dirty="0">
                <a:latin typeface="Arial Narrow" pitchFamily="34" charset="0"/>
              </a:rPr>
              <a:t>Police d’écriture à employer: </a:t>
            </a:r>
            <a:r>
              <a:rPr lang="fr-CH" sz="8000" dirty="0" err="1">
                <a:latin typeface="Arial Narrow" pitchFamily="34" charset="0"/>
              </a:rPr>
              <a:t>arial</a:t>
            </a:r>
            <a:r>
              <a:rPr lang="fr-CH" sz="8000" dirty="0">
                <a:latin typeface="Arial Narrow" pitchFamily="34" charset="0"/>
              </a:rPr>
              <a:t> </a:t>
            </a:r>
            <a:r>
              <a:rPr lang="fr-CH" sz="8000" dirty="0">
                <a:solidFill>
                  <a:srgbClr val="C00000"/>
                </a:solidFill>
                <a:latin typeface="Arial Narrow" pitchFamily="34" charset="0"/>
              </a:rPr>
              <a:t>uniquement </a:t>
            </a:r>
            <a:r>
              <a:rPr lang="fr-CH" sz="8000" dirty="0">
                <a:latin typeface="Arial Narrow" pitchFamily="34" charset="0"/>
              </a:rPr>
              <a:t>taille et couleur libres</a:t>
            </a:r>
          </a:p>
        </p:txBody>
      </p:sp>
      <p:sp>
        <p:nvSpPr>
          <p:cNvPr id="9" name="Espace réservé pour une image  1">
            <a:extLst>
              <a:ext uri="{FF2B5EF4-FFF2-40B4-BE49-F238E27FC236}">
                <a16:creationId xmlns:a16="http://schemas.microsoft.com/office/drawing/2014/main" id="{1E12826C-80E9-2D4E-B0EC-E60CE1DEBA7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2095" y="38221920"/>
            <a:ext cx="16109265" cy="458501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8000" b="0" i="1" u="none" baseline="0">
                <a:solidFill>
                  <a:srgbClr val="FF0000"/>
                </a:solidFill>
                <a:latin typeface="Arial" panose="020B0604020202020204" pitchFamily="34" charset="0"/>
              </a:defRPr>
            </a:lvl1pPr>
          </a:lstStyle>
          <a:p>
            <a:r>
              <a:rPr lang="fr-FR" dirty="0"/>
              <a:t>Emplacement réservé pour les logos du projet. SVP pas de texte dans le bandeau de bas de page</a:t>
            </a:r>
            <a:br>
              <a:rPr lang="fr-FR" dirty="0"/>
            </a:br>
            <a:r>
              <a:rPr lang="fr-FR" dirty="0"/>
              <a:t>supprimer avant impression</a:t>
            </a:r>
          </a:p>
        </p:txBody>
      </p:sp>
      <p:sp>
        <p:nvSpPr>
          <p:cNvPr id="10" name="Espace réservé du texte 5">
            <a:extLst>
              <a:ext uri="{FF2B5EF4-FFF2-40B4-BE49-F238E27FC236}">
                <a16:creationId xmlns:a16="http://schemas.microsoft.com/office/drawing/2014/main" id="{36FE3847-E354-F14E-B1E3-3FD131805B8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6243174" y="22125130"/>
            <a:ext cx="34453745" cy="1760537"/>
          </a:xfrm>
          <a:solidFill>
            <a:schemeClr val="bg1">
              <a:lumMod val="7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8000" b="0" i="1" baseline="0">
                <a:solidFill>
                  <a:srgbClr val="FF0000"/>
                </a:solidFill>
                <a:latin typeface="Arial" panose="020B0604020202020204" pitchFamily="34" charset="0"/>
              </a:defRPr>
            </a:lvl1pPr>
          </a:lstStyle>
          <a:p>
            <a:r>
              <a:rPr lang="fr-FR" dirty="0"/>
              <a:t>Laissez libre la bande – supprimer avant impression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758C48A7-6F26-B04B-ADD5-2B9F726EC8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12986482" y="21119954"/>
            <a:ext cx="32443394" cy="1760537"/>
          </a:xfrm>
          <a:solidFill>
            <a:schemeClr val="bg1">
              <a:lumMod val="7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8000" b="0" i="1" baseline="0">
                <a:solidFill>
                  <a:srgbClr val="FF0000"/>
                </a:solidFill>
                <a:latin typeface="Arial" panose="020B0604020202020204" pitchFamily="34" charset="0"/>
              </a:defRPr>
            </a:lvl1pPr>
          </a:lstStyle>
          <a:p>
            <a:r>
              <a:rPr lang="fr-FR" dirty="0"/>
              <a:t>Laissez libre la bande – supprimer avant impression</a:t>
            </a:r>
          </a:p>
        </p:txBody>
      </p:sp>
      <p:sp>
        <p:nvSpPr>
          <p:cNvPr id="13" name="Espace réservé du texte 4">
            <a:extLst>
              <a:ext uri="{FF2B5EF4-FFF2-40B4-BE49-F238E27FC236}">
                <a16:creationId xmlns:a16="http://schemas.microsoft.com/office/drawing/2014/main" id="{F0D3C7A2-C568-0E45-A11C-86C3BEF51F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26323" y="4978234"/>
            <a:ext cx="6779554" cy="800290"/>
          </a:xfrm>
        </p:spPr>
        <p:txBody>
          <a:bodyPr>
            <a:normAutofit/>
          </a:bodyPr>
          <a:lstStyle>
            <a:lvl1pPr marL="0" indent="0">
              <a:buNone/>
              <a:defRPr sz="5000" b="1" i="0" baseline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</a:defRPr>
            </a:lvl1pPr>
          </a:lstStyle>
          <a:p>
            <a:r>
              <a:rPr lang="fr-FR" dirty="0"/>
              <a:t>ANNÉE</a:t>
            </a:r>
          </a:p>
        </p:txBody>
      </p:sp>
      <p:sp>
        <p:nvSpPr>
          <p:cNvPr id="16" name="Espace réservé du texte 4">
            <a:extLst>
              <a:ext uri="{FF2B5EF4-FFF2-40B4-BE49-F238E27FC236}">
                <a16:creationId xmlns:a16="http://schemas.microsoft.com/office/drawing/2014/main" id="{A5838F9F-6369-DC49-9F20-3D37F37310D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67397" y="36515040"/>
            <a:ext cx="13970000" cy="17068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908"/>
              </a:spcBef>
              <a:buNone/>
              <a:defRPr sz="5000" baseline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fr-FR" dirty="0"/>
              <a:t>Professeur-e : NOM Prénom</a:t>
            </a:r>
            <a:br>
              <a:rPr lang="fr-FR" dirty="0"/>
            </a:br>
            <a:r>
              <a:rPr lang="fr-FR" dirty="0"/>
              <a:t>En collaboration avec :</a:t>
            </a:r>
          </a:p>
          <a:p>
            <a:endParaRPr lang="fr-FR" dirty="0"/>
          </a:p>
        </p:txBody>
      </p:sp>
      <p:sp>
        <p:nvSpPr>
          <p:cNvPr id="12" name="Espace réservé du texte 4">
            <a:extLst>
              <a:ext uri="{FF2B5EF4-FFF2-40B4-BE49-F238E27FC236}">
                <a16:creationId xmlns:a16="http://schemas.microsoft.com/office/drawing/2014/main" id="{5EE1FE50-C336-DB4C-874C-88DC1E840B3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899763" y="4978234"/>
            <a:ext cx="11428146" cy="800290"/>
          </a:xfrm>
        </p:spPr>
        <p:txBody>
          <a:bodyPr>
            <a:normAutofit/>
          </a:bodyPr>
          <a:lstStyle>
            <a:lvl1pPr marL="0" indent="0" algn="r">
              <a:buNone/>
              <a:defRPr sz="5000" b="1" i="0" baseline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</a:defRPr>
            </a:lvl1pPr>
          </a:lstStyle>
          <a:p>
            <a:r>
              <a:rPr lang="fr-FR" dirty="0"/>
              <a:t>Diplômant-e : NOM Prénom</a:t>
            </a:r>
          </a:p>
        </p:txBody>
      </p:sp>
    </p:spTree>
    <p:extLst>
      <p:ext uri="{BB962C8B-B14F-4D97-AF65-F5344CB8AC3E}">
        <p14:creationId xmlns:p14="http://schemas.microsoft.com/office/powerpoint/2010/main" val="1913974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79238" y="2279083"/>
            <a:ext cx="26084987" cy="82740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79238" y="11395365"/>
            <a:ext cx="26084987" cy="271606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79238" y="39675699"/>
            <a:ext cx="6804779" cy="22790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6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52F3CF-2D68-5649-A85A-C43689A6A694}" type="datetimeFigureOut">
              <a:rPr lang="fr-FR" smtClean="0"/>
              <a:t>27/08/2019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18147" y="39675699"/>
            <a:ext cx="10207169" cy="22790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6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59446" y="39675699"/>
            <a:ext cx="6804779" cy="22790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6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DDC3E-CAF8-FE42-BE49-E1F7727A7A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6095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3024378" rtl="0" eaLnBrk="1" latinLnBrk="0" hangingPunct="1">
        <a:lnSpc>
          <a:spcPct val="90000"/>
        </a:lnSpc>
        <a:spcBef>
          <a:spcPct val="0"/>
        </a:spcBef>
        <a:buNone/>
        <a:defRPr sz="1455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095" indent="-756095" algn="l" defTabSz="3024378" rtl="0" eaLnBrk="1" latinLnBrk="0" hangingPunct="1">
        <a:lnSpc>
          <a:spcPct val="90000"/>
        </a:lnSpc>
        <a:spcBef>
          <a:spcPts val="3308"/>
        </a:spcBef>
        <a:buFont typeface="Arial" panose="020B0604020202020204" pitchFamily="34" charset="0"/>
        <a:buChar char="•"/>
        <a:defRPr sz="9261" kern="1200">
          <a:solidFill>
            <a:schemeClr val="tx1"/>
          </a:solidFill>
          <a:latin typeface="+mn-lt"/>
          <a:ea typeface="+mn-ea"/>
          <a:cs typeface="+mn-cs"/>
        </a:defRPr>
      </a:lvl1pPr>
      <a:lvl2pPr marL="2268284" indent="-756095" algn="l" defTabSz="3024378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7938" kern="1200">
          <a:solidFill>
            <a:schemeClr val="tx1"/>
          </a:solidFill>
          <a:latin typeface="+mn-lt"/>
          <a:ea typeface="+mn-ea"/>
          <a:cs typeface="+mn-cs"/>
        </a:defRPr>
      </a:lvl2pPr>
      <a:lvl3pPr marL="3780473" indent="-756095" algn="l" defTabSz="3024378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6615" kern="1200">
          <a:solidFill>
            <a:schemeClr val="tx1"/>
          </a:solidFill>
          <a:latin typeface="+mn-lt"/>
          <a:ea typeface="+mn-ea"/>
          <a:cs typeface="+mn-cs"/>
        </a:defRPr>
      </a:lvl3pPr>
      <a:lvl4pPr marL="5292662" indent="-756095" algn="l" defTabSz="3024378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5954" kern="1200">
          <a:solidFill>
            <a:schemeClr val="tx1"/>
          </a:solidFill>
          <a:latin typeface="+mn-lt"/>
          <a:ea typeface="+mn-ea"/>
          <a:cs typeface="+mn-cs"/>
        </a:defRPr>
      </a:lvl4pPr>
      <a:lvl5pPr marL="6804851" indent="-756095" algn="l" defTabSz="3024378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5954" kern="1200">
          <a:solidFill>
            <a:schemeClr val="tx1"/>
          </a:solidFill>
          <a:latin typeface="+mn-lt"/>
          <a:ea typeface="+mn-ea"/>
          <a:cs typeface="+mn-cs"/>
        </a:defRPr>
      </a:lvl5pPr>
      <a:lvl6pPr marL="8317040" indent="-756095" algn="l" defTabSz="3024378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5954" kern="1200">
          <a:solidFill>
            <a:schemeClr val="tx1"/>
          </a:solidFill>
          <a:latin typeface="+mn-lt"/>
          <a:ea typeface="+mn-ea"/>
          <a:cs typeface="+mn-cs"/>
        </a:defRPr>
      </a:lvl6pPr>
      <a:lvl7pPr marL="9829229" indent="-756095" algn="l" defTabSz="3024378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5954" kern="1200">
          <a:solidFill>
            <a:schemeClr val="tx1"/>
          </a:solidFill>
          <a:latin typeface="+mn-lt"/>
          <a:ea typeface="+mn-ea"/>
          <a:cs typeface="+mn-cs"/>
        </a:defRPr>
      </a:lvl7pPr>
      <a:lvl8pPr marL="11341418" indent="-756095" algn="l" defTabSz="3024378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5954" kern="1200">
          <a:solidFill>
            <a:schemeClr val="tx1"/>
          </a:solidFill>
          <a:latin typeface="+mn-lt"/>
          <a:ea typeface="+mn-ea"/>
          <a:cs typeface="+mn-cs"/>
        </a:defRPr>
      </a:lvl8pPr>
      <a:lvl9pPr marL="12853607" indent="-756095" algn="l" defTabSz="3024378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595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4378" rtl="0" eaLnBrk="1" latinLnBrk="0" hangingPunct="1">
        <a:defRPr sz="5954" kern="1200">
          <a:solidFill>
            <a:schemeClr val="tx1"/>
          </a:solidFill>
          <a:latin typeface="+mn-lt"/>
          <a:ea typeface="+mn-ea"/>
          <a:cs typeface="+mn-cs"/>
        </a:defRPr>
      </a:lvl1pPr>
      <a:lvl2pPr marL="1512189" algn="l" defTabSz="3024378" rtl="0" eaLnBrk="1" latinLnBrk="0" hangingPunct="1">
        <a:defRPr sz="5954" kern="1200">
          <a:solidFill>
            <a:schemeClr val="tx1"/>
          </a:solidFill>
          <a:latin typeface="+mn-lt"/>
          <a:ea typeface="+mn-ea"/>
          <a:cs typeface="+mn-cs"/>
        </a:defRPr>
      </a:lvl2pPr>
      <a:lvl3pPr marL="3024378" algn="l" defTabSz="3024378" rtl="0" eaLnBrk="1" latinLnBrk="0" hangingPunct="1">
        <a:defRPr sz="5954" kern="1200">
          <a:solidFill>
            <a:schemeClr val="tx1"/>
          </a:solidFill>
          <a:latin typeface="+mn-lt"/>
          <a:ea typeface="+mn-ea"/>
          <a:cs typeface="+mn-cs"/>
        </a:defRPr>
      </a:lvl3pPr>
      <a:lvl4pPr marL="4536567" algn="l" defTabSz="3024378" rtl="0" eaLnBrk="1" latinLnBrk="0" hangingPunct="1">
        <a:defRPr sz="5954" kern="1200">
          <a:solidFill>
            <a:schemeClr val="tx1"/>
          </a:solidFill>
          <a:latin typeface="+mn-lt"/>
          <a:ea typeface="+mn-ea"/>
          <a:cs typeface="+mn-cs"/>
        </a:defRPr>
      </a:lvl4pPr>
      <a:lvl5pPr marL="6048756" algn="l" defTabSz="3024378" rtl="0" eaLnBrk="1" latinLnBrk="0" hangingPunct="1">
        <a:defRPr sz="5954" kern="1200">
          <a:solidFill>
            <a:schemeClr val="tx1"/>
          </a:solidFill>
          <a:latin typeface="+mn-lt"/>
          <a:ea typeface="+mn-ea"/>
          <a:cs typeface="+mn-cs"/>
        </a:defRPr>
      </a:lvl5pPr>
      <a:lvl6pPr marL="7560945" algn="l" defTabSz="3024378" rtl="0" eaLnBrk="1" latinLnBrk="0" hangingPunct="1">
        <a:defRPr sz="5954" kern="1200">
          <a:solidFill>
            <a:schemeClr val="tx1"/>
          </a:solidFill>
          <a:latin typeface="+mn-lt"/>
          <a:ea typeface="+mn-ea"/>
          <a:cs typeface="+mn-cs"/>
        </a:defRPr>
      </a:lvl6pPr>
      <a:lvl7pPr marL="9073134" algn="l" defTabSz="3024378" rtl="0" eaLnBrk="1" latinLnBrk="0" hangingPunct="1">
        <a:defRPr sz="5954" kern="1200">
          <a:solidFill>
            <a:schemeClr val="tx1"/>
          </a:solidFill>
          <a:latin typeface="+mn-lt"/>
          <a:ea typeface="+mn-ea"/>
          <a:cs typeface="+mn-cs"/>
        </a:defRPr>
      </a:lvl7pPr>
      <a:lvl8pPr marL="10585323" algn="l" defTabSz="3024378" rtl="0" eaLnBrk="1" latinLnBrk="0" hangingPunct="1">
        <a:defRPr sz="5954" kern="1200">
          <a:solidFill>
            <a:schemeClr val="tx1"/>
          </a:solidFill>
          <a:latin typeface="+mn-lt"/>
          <a:ea typeface="+mn-ea"/>
          <a:cs typeface="+mn-cs"/>
        </a:defRPr>
      </a:lvl8pPr>
      <a:lvl9pPr marL="12097512" algn="l" defTabSz="3024378" rtl="0" eaLnBrk="1" latinLnBrk="0" hangingPunct="1">
        <a:defRPr sz="595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05C7D7FB-D20A-E54D-B36C-D41B8638D8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89423" y="4942851"/>
            <a:ext cx="6779554" cy="800290"/>
          </a:xfrm>
        </p:spPr>
        <p:txBody>
          <a:bodyPr/>
          <a:lstStyle/>
          <a:p>
            <a:r>
              <a:rPr lang="fr-FR" dirty="0"/>
              <a:t>2019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3A034AC1-E575-434B-9A11-C0CFBEA5F4F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974725" y="37425689"/>
            <a:ext cx="14959363" cy="800307"/>
          </a:xfrm>
        </p:spPr>
        <p:txBody>
          <a:bodyPr>
            <a:normAutofit lnSpcReduction="10000"/>
          </a:bodyPr>
          <a:lstStyle/>
          <a:p>
            <a:r>
              <a:rPr lang="fr-FR" dirty="0"/>
              <a:t>Professeurs : Joël </a:t>
            </a:r>
            <a:r>
              <a:rPr lang="fr-FR" b="1" dirty="0"/>
              <a:t>CAVAT</a:t>
            </a:r>
            <a:r>
              <a:rPr lang="fr-FR" dirty="0"/>
              <a:t>, </a:t>
            </a:r>
            <a:r>
              <a:rPr lang="fr-FR" dirty="0" err="1"/>
              <a:t>Orestis</a:t>
            </a:r>
            <a:r>
              <a:rPr lang="fr-FR" dirty="0"/>
              <a:t> </a:t>
            </a:r>
            <a:r>
              <a:rPr lang="fr-FR" b="1" dirty="0"/>
              <a:t>MALASPINAS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20FE7B88-298B-DC45-A80C-8511DACBF25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fr-FR" dirty="0"/>
              <a:t>VANINI </a:t>
            </a:r>
            <a:r>
              <a:rPr lang="fr-FR" b="0" dirty="0"/>
              <a:t>ALEXANDRE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05722801-D7CE-7B4D-AEF9-0E98F7AB521C}"/>
              </a:ext>
            </a:extLst>
          </p:cNvPr>
          <p:cNvSpPr txBox="1">
            <a:spLocks/>
          </p:cNvSpPr>
          <p:nvPr/>
        </p:nvSpPr>
        <p:spPr>
          <a:xfrm>
            <a:off x="2002434" y="7797539"/>
            <a:ext cx="26238594" cy="170687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3024378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1500" b="0" i="0" kern="1200" baseline="0">
                <a:solidFill>
                  <a:schemeClr val="tx1"/>
                </a:solidFill>
                <a:latin typeface="Arial Narrow" panose="020B0604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fr-FR" sz="7200" dirty="0"/>
              <a:t>Plateforme d’apprentissage de programmation en ligne </a:t>
            </a:r>
          </a:p>
        </p:txBody>
      </p:sp>
      <p:sp>
        <p:nvSpPr>
          <p:cNvPr id="18" name="Titre 17">
            <a:extLst>
              <a:ext uri="{FF2B5EF4-FFF2-40B4-BE49-F238E27FC236}">
                <a16:creationId xmlns:a16="http://schemas.microsoft.com/office/drawing/2014/main" id="{901274FC-63FE-9A45-93D0-4039915B10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02434" y="6564319"/>
            <a:ext cx="26238594" cy="1902435"/>
          </a:xfrm>
        </p:spPr>
        <p:txBody>
          <a:bodyPr/>
          <a:lstStyle/>
          <a:p>
            <a:pPr algn="ctr"/>
            <a:r>
              <a:rPr lang="fr-FR" b="1" dirty="0"/>
              <a:t>DOJO</a:t>
            </a:r>
            <a:r>
              <a:rPr lang="fr-FR" dirty="0"/>
              <a:t>HEPIA</a:t>
            </a:r>
            <a:endParaRPr lang="fr-FR" b="1" dirty="0"/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7759F410-6DE3-B546-A8B3-D5876B87B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4088" y="30465167"/>
            <a:ext cx="11271012" cy="5769218"/>
          </a:xfrm>
          <a:prstGeom prst="rect">
            <a:avLst/>
          </a:prstGeom>
        </p:spPr>
      </p:pic>
      <p:pic>
        <p:nvPicPr>
          <p:cNvPr id="28" name="Image 27">
            <a:extLst>
              <a:ext uri="{FF2B5EF4-FFF2-40B4-BE49-F238E27FC236}">
                <a16:creationId xmlns:a16="http://schemas.microsoft.com/office/drawing/2014/main" id="{1608D838-AC2A-9A4C-91EF-53C52617A5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16261" y="11975022"/>
            <a:ext cx="11947550" cy="7126218"/>
          </a:xfrm>
          <a:prstGeom prst="rect">
            <a:avLst/>
          </a:prstGeom>
        </p:spPr>
      </p:pic>
      <p:pic>
        <p:nvPicPr>
          <p:cNvPr id="32" name="Image 31">
            <a:extLst>
              <a:ext uri="{FF2B5EF4-FFF2-40B4-BE49-F238E27FC236}">
                <a16:creationId xmlns:a16="http://schemas.microsoft.com/office/drawing/2014/main" id="{5A31D777-7A38-B94B-BDCF-1417121DC0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9901" y="19823513"/>
            <a:ext cx="11868910" cy="9770870"/>
          </a:xfrm>
          <a:prstGeom prst="rect">
            <a:avLst/>
          </a:prstGeom>
        </p:spPr>
      </p:pic>
      <p:sp>
        <p:nvSpPr>
          <p:cNvPr id="33" name="Sous-titre 2">
            <a:extLst>
              <a:ext uri="{FF2B5EF4-FFF2-40B4-BE49-F238E27FC236}">
                <a16:creationId xmlns:a16="http://schemas.microsoft.com/office/drawing/2014/main" id="{2B887E27-2B5D-8747-AECD-59728FF76525}"/>
              </a:ext>
            </a:extLst>
          </p:cNvPr>
          <p:cNvSpPr txBox="1">
            <a:spLocks/>
          </p:cNvSpPr>
          <p:nvPr/>
        </p:nvSpPr>
        <p:spPr>
          <a:xfrm>
            <a:off x="1940400" y="30498098"/>
            <a:ext cx="14432567" cy="68050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3024378" rtl="0" eaLnBrk="1" latinLnBrk="0" hangingPunct="1">
              <a:lnSpc>
                <a:spcPct val="90000"/>
              </a:lnSpc>
              <a:spcBef>
                <a:spcPts val="3308"/>
              </a:spcBef>
              <a:buFont typeface="Arial" panose="020B0604020202020204" pitchFamily="34" charset="0"/>
              <a:buNone/>
              <a:defRPr sz="7938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1512189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66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4378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36567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48756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0945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73134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85323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097512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fr-FR" sz="4800" b="1" dirty="0"/>
              <a:t>L’architecture</a:t>
            </a:r>
          </a:p>
          <a:p>
            <a:pPr algn="just"/>
            <a:r>
              <a:rPr lang="fr-CH" sz="4800" dirty="0"/>
              <a:t>La plateforme est dotée d’une architecture à quatre services. Cela les rend totalement indépendant les uns des autres, et permet de pouvoir les remplacer au besoin. Aussi, l’architecture a été conçue pour être </a:t>
            </a:r>
            <a:r>
              <a:rPr lang="fr-CH" sz="4800" dirty="0" err="1"/>
              <a:t>déployable</a:t>
            </a:r>
            <a:r>
              <a:rPr lang="fr-CH" sz="4800" dirty="0"/>
              <a:t> sur un cloud, afin de palier à de potentielles montées en charge.</a:t>
            </a:r>
            <a:endParaRPr lang="fr-FR" sz="4800" dirty="0"/>
          </a:p>
        </p:txBody>
      </p:sp>
      <p:sp>
        <p:nvSpPr>
          <p:cNvPr id="34" name="Sous-titre 2">
            <a:extLst>
              <a:ext uri="{FF2B5EF4-FFF2-40B4-BE49-F238E27FC236}">
                <a16:creationId xmlns:a16="http://schemas.microsoft.com/office/drawing/2014/main" id="{BD329F02-8281-F54A-BF7D-39D95BF3CF52}"/>
              </a:ext>
            </a:extLst>
          </p:cNvPr>
          <p:cNvSpPr txBox="1">
            <a:spLocks/>
          </p:cNvSpPr>
          <p:nvPr/>
        </p:nvSpPr>
        <p:spPr>
          <a:xfrm>
            <a:off x="13875026" y="20083606"/>
            <a:ext cx="14452883" cy="943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3024378" rtl="0" eaLnBrk="1" latinLnBrk="0" hangingPunct="1">
              <a:lnSpc>
                <a:spcPct val="90000"/>
              </a:lnSpc>
              <a:spcBef>
                <a:spcPts val="3308"/>
              </a:spcBef>
              <a:buFont typeface="Arial" panose="020B0604020202020204" pitchFamily="34" charset="0"/>
              <a:buNone/>
              <a:defRPr sz="7938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1512189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66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4378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36567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48756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0945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73134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85323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097512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fr-FR" sz="4800" b="1" dirty="0"/>
              <a:t>Un outil de programmation</a:t>
            </a:r>
          </a:p>
          <a:p>
            <a:pPr algn="just"/>
            <a:r>
              <a:rPr lang="fr-CH" sz="4800" dirty="0"/>
              <a:t>La plateforme est dotée d’un outil de programmation ce qui permet de réaliser les exercices sans avoir besoin de télécharger au préalable les langages ou Framework nécessaires. Cette</a:t>
            </a:r>
            <a:r>
              <a:rPr lang="fr-CH" sz="4800" b="1" dirty="0">
                <a:solidFill>
                  <a:schemeClr val="accent1">
                    <a:lumMod val="75000"/>
                  </a:schemeClr>
                </a:solidFill>
              </a:rPr>
              <a:t> solution maison </a:t>
            </a:r>
            <a:r>
              <a:rPr lang="fr-CH" sz="4800" dirty="0"/>
              <a:t>est un outil qui garantit l’indépendance face à d’autres services similaires.</a:t>
            </a:r>
          </a:p>
          <a:p>
            <a:pPr algn="just"/>
            <a:r>
              <a:rPr lang="fr-FR" sz="4800" dirty="0"/>
              <a:t>L’expérience utilisateur a été le point d’honneur de la conception de cet outil. Il a été conçu de façon à plonger l’utilisateur dans </a:t>
            </a:r>
            <a:r>
              <a:rPr lang="fr-FR" sz="4800" b="1" dirty="0">
                <a:solidFill>
                  <a:schemeClr val="accent1">
                    <a:lumMod val="75000"/>
                  </a:schemeClr>
                </a:solidFill>
              </a:rPr>
              <a:t>une expérience de programmation complète et </a:t>
            </a:r>
            <a:r>
              <a:rPr lang="fr-FR" sz="4800" b="1">
                <a:solidFill>
                  <a:schemeClr val="accent1">
                    <a:lumMod val="75000"/>
                  </a:schemeClr>
                </a:solidFill>
              </a:rPr>
              <a:t>accessible</a:t>
            </a:r>
            <a:r>
              <a:rPr lang="fr-FR" sz="4800"/>
              <a:t>.</a:t>
            </a:r>
            <a:endParaRPr lang="fr-FR" sz="4800" dirty="0"/>
          </a:p>
        </p:txBody>
      </p:sp>
      <p:sp>
        <p:nvSpPr>
          <p:cNvPr id="35" name="Sous-titre 2">
            <a:extLst>
              <a:ext uri="{FF2B5EF4-FFF2-40B4-BE49-F238E27FC236}">
                <a16:creationId xmlns:a16="http://schemas.microsoft.com/office/drawing/2014/main" id="{C65251C5-5031-C744-9465-2A476B2678B2}"/>
              </a:ext>
            </a:extLst>
          </p:cNvPr>
          <p:cNvSpPr txBox="1">
            <a:spLocks/>
          </p:cNvSpPr>
          <p:nvPr/>
        </p:nvSpPr>
        <p:spPr>
          <a:xfrm>
            <a:off x="1920084" y="12374193"/>
            <a:ext cx="14452883" cy="680501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3024378" rtl="0" eaLnBrk="1" latinLnBrk="0" hangingPunct="1">
              <a:lnSpc>
                <a:spcPct val="90000"/>
              </a:lnSpc>
              <a:spcBef>
                <a:spcPts val="3308"/>
              </a:spcBef>
              <a:buFont typeface="Arial" panose="020B0604020202020204" pitchFamily="34" charset="0"/>
              <a:buNone/>
              <a:defRPr sz="7938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1512189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66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4378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36567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48756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0945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73134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85323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097512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fr-FR" sz="4800" b="1" dirty="0"/>
              <a:t>L’évolution d’un outil pédagogique</a:t>
            </a:r>
          </a:p>
          <a:p>
            <a:pPr algn="just"/>
            <a:r>
              <a:rPr lang="fr-FR" sz="4800" dirty="0"/>
              <a:t>DojoHepia est une solution pour encourager les académies vers une </a:t>
            </a:r>
            <a:r>
              <a:rPr lang="fr-FR" sz="4800" b="1" dirty="0">
                <a:solidFill>
                  <a:schemeClr val="accent1">
                    <a:lumMod val="75000"/>
                  </a:schemeClr>
                </a:solidFill>
              </a:rPr>
              <a:t>réforme de leur outil pédagogique</a:t>
            </a:r>
            <a:r>
              <a:rPr lang="fr-FR" sz="4800" dirty="0"/>
              <a:t>, et de tendre progressivement vers l’enseignement 2.0 (en ligne). </a:t>
            </a:r>
          </a:p>
          <a:p>
            <a:pPr algn="just"/>
            <a:r>
              <a:rPr lang="fr-FR" sz="4800" dirty="0"/>
              <a:t>En s’abonnant aux programmes dont est constituée la plateforme, l’utilisateur peut réaliser des séries de katas (exercices de programmation) tout en sauvegardant sa progression.</a:t>
            </a:r>
          </a:p>
        </p:txBody>
      </p:sp>
      <p:sp>
        <p:nvSpPr>
          <p:cNvPr id="17" name="Sous-titre 2">
            <a:extLst>
              <a:ext uri="{FF2B5EF4-FFF2-40B4-BE49-F238E27FC236}">
                <a16:creationId xmlns:a16="http://schemas.microsoft.com/office/drawing/2014/main" id="{3CD2B6A5-02A6-F846-8A96-6AA03557A238}"/>
              </a:ext>
            </a:extLst>
          </p:cNvPr>
          <p:cNvSpPr txBox="1">
            <a:spLocks/>
          </p:cNvSpPr>
          <p:nvPr/>
        </p:nvSpPr>
        <p:spPr>
          <a:xfrm>
            <a:off x="1907511" y="10767502"/>
            <a:ext cx="12931271" cy="7282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3024378" rtl="0" eaLnBrk="1" latinLnBrk="0" hangingPunct="1">
              <a:lnSpc>
                <a:spcPct val="90000"/>
              </a:lnSpc>
              <a:spcBef>
                <a:spcPts val="3308"/>
              </a:spcBef>
              <a:buFont typeface="Arial" panose="020B0604020202020204" pitchFamily="34" charset="0"/>
              <a:buNone/>
              <a:defRPr sz="7938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1512189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66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4378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36567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48756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0945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73134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85323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097512" indent="0" algn="ctr" defTabSz="3024378" rtl="0" eaLnBrk="1" latinLnBrk="0" hangingPunct="1">
              <a:lnSpc>
                <a:spcPct val="90000"/>
              </a:lnSpc>
              <a:spcBef>
                <a:spcPts val="1654"/>
              </a:spcBef>
              <a:buFont typeface="Arial" panose="020B0604020202020204" pitchFamily="34" charset="0"/>
              <a:buNone/>
              <a:defRPr sz="52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fr-FR" sz="4800" b="1" dirty="0">
                <a:solidFill>
                  <a:schemeClr val="bg1">
                    <a:lumMod val="65000"/>
                  </a:schemeClr>
                </a:solidFill>
              </a:rPr>
              <a:t>DOJO :</a:t>
            </a:r>
            <a:r>
              <a:rPr lang="fr-FR" sz="4800" dirty="0">
                <a:solidFill>
                  <a:schemeClr val="bg1">
                    <a:lumMod val="65000"/>
                  </a:schemeClr>
                </a:solidFill>
              </a:rPr>
              <a:t> Lieu où l’on apprend.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C436CCE-C012-A045-B89E-A4A635F051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5567" y="39296770"/>
            <a:ext cx="7066429" cy="294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42222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272</TotalTime>
  <Words>215</Words>
  <Application>Microsoft Macintosh PowerPoint</Application>
  <PresentationFormat>Personnalisé</PresentationFormat>
  <Paragraphs>14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6" baseType="lpstr">
      <vt:lpstr>Arial</vt:lpstr>
      <vt:lpstr>Arial Narrow</vt:lpstr>
      <vt:lpstr>Calibri</vt:lpstr>
      <vt:lpstr>Calibri Light</vt:lpstr>
      <vt:lpstr>Thème Office</vt:lpstr>
      <vt:lpstr>DOJOHEPIA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Microsoft Office</dc:creator>
  <cp:lastModifiedBy>Vanini Alexandre</cp:lastModifiedBy>
  <cp:revision>43</cp:revision>
  <cp:lastPrinted>2019-08-20T08:41:46Z</cp:lastPrinted>
  <dcterms:created xsi:type="dcterms:W3CDTF">2019-04-03T08:54:31Z</dcterms:created>
  <dcterms:modified xsi:type="dcterms:W3CDTF">2019-08-27T14:17:50Z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-1774695860</vt:i4>
  </property>
  <property fmtid="{D5CDD505-2E9C-101B-9397-08002B2CF9AE}" pid="3" name="_NewReviewCycle">
    <vt:lpwstr/>
  </property>
  <property fmtid="{D5CDD505-2E9C-101B-9397-08002B2CF9AE}" pid="4" name="_EmailSubject">
    <vt:lpwstr>Masque poster et slide ppt</vt:lpwstr>
  </property>
  <property fmtid="{D5CDD505-2E9C-101B-9397-08002B2CF9AE}" pid="5" name="_AuthorEmail">
    <vt:lpwstr>catherine.fraternale@hesge.ch</vt:lpwstr>
  </property>
  <property fmtid="{D5CDD505-2E9C-101B-9397-08002B2CF9AE}" pid="6" name="_AuthorEmailDisplayName">
    <vt:lpwstr>Fraternale Catherine (HES)</vt:lpwstr>
  </property>
</Properties>
</file>

<file path=docProps/thumbnail.jpeg>
</file>